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sldIdLst>
    <p:sldId id="256" r:id="rId3"/>
    <p:sldId id="257" r:id="rId4"/>
    <p:sldId id="258" r:id="rId5"/>
    <p:sldId id="259" r:id="rId6"/>
    <p:sldId id="260" r:id="rId7"/>
    <p:sldId id="262" r:id="rId8"/>
    <p:sldId id="261" r:id="rId9"/>
    <p:sldId id="266" r:id="rId10"/>
    <p:sldId id="273" r:id="rId11"/>
    <p:sldId id="272" r:id="rId12"/>
    <p:sldId id="274" r:id="rId13"/>
    <p:sldId id="275" r:id="rId14"/>
    <p:sldId id="264" r:id="rId15"/>
    <p:sldId id="263" r:id="rId16"/>
    <p:sldId id="265" r:id="rId17"/>
    <p:sldId id="271" r:id="rId18"/>
    <p:sldId id="276" r:id="rId19"/>
    <p:sldId id="277" r:id="rId20"/>
    <p:sldId id="278" r:id="rId21"/>
    <p:sldId id="279" r:id="rId22"/>
    <p:sldId id="283" r:id="rId23"/>
    <p:sldId id="285" r:id="rId24"/>
    <p:sldId id="280" r:id="rId25"/>
    <p:sldId id="282" r:id="rId26"/>
    <p:sldId id="284" r:id="rId27"/>
    <p:sldId id="270" r:id="rId28"/>
    <p:sldId id="286" r:id="rId29"/>
    <p:sldId id="269" r:id="rId30"/>
    <p:sldId id="287" r:id="rId31"/>
    <p:sldId id="281" r:id="rId32"/>
    <p:sldId id="267" r:id="rId33"/>
    <p:sldId id="268" r:id="rId3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3A50F197-97D3-4466-B61F-11F1E75948DE}">
          <p14:sldIdLst>
            <p14:sldId id="256"/>
            <p14:sldId id="257"/>
            <p14:sldId id="258"/>
            <p14:sldId id="259"/>
            <p14:sldId id="260"/>
            <p14:sldId id="262"/>
            <p14:sldId id="261"/>
            <p14:sldId id="266"/>
            <p14:sldId id="273"/>
            <p14:sldId id="272"/>
            <p14:sldId id="274"/>
            <p14:sldId id="275"/>
            <p14:sldId id="264"/>
            <p14:sldId id="263"/>
            <p14:sldId id="265"/>
            <p14:sldId id="271"/>
            <p14:sldId id="276"/>
            <p14:sldId id="277"/>
            <p14:sldId id="278"/>
            <p14:sldId id="279"/>
            <p14:sldId id="283"/>
            <p14:sldId id="285"/>
            <p14:sldId id="280"/>
            <p14:sldId id="282"/>
            <p14:sldId id="284"/>
            <p14:sldId id="270"/>
            <p14:sldId id="286"/>
            <p14:sldId id="269"/>
            <p14:sldId id="287"/>
            <p14:sldId id="281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46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142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06.05.2016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82955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06.05.2016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1081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06.05.2016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91903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06.05.2016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46552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06.05.2016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02737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2074"/>
          </a:xfr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628650" y="1303200"/>
            <a:ext cx="8169750" cy="86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784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06.05.2016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2257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06.05.2016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1275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06.05.2016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71089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06.05.2016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66723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06.05.2016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0113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2074"/>
          </a:xfr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628650" y="1303200"/>
            <a:ext cx="8169750" cy="86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2715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06.05.2016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50328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06.05.2016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24708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06.05.2016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6822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06.05.2016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05489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06.05.2016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5801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06.05.2016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8092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06.05.2016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9637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06.05.2016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6216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06.05.2016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7062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06.05.2016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288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06.05.2016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3940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06.05.2016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9844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626C4-FE6A-436D-8C77-EC90671A9F88}" type="datetimeFigureOut">
              <a:rPr lang="ru-RU" smtClean="0"/>
              <a:t>06.05.2016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0636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626C4-FE6A-436D-8C77-EC90671A9F88}" type="datetimeFigureOut">
              <a:rPr lang="ru-RU" smtClean="0"/>
              <a:t>06.05.2016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620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01980" y="1434783"/>
            <a:ext cx="7772400" cy="2387600"/>
          </a:xfrm>
        </p:spPr>
        <p:txBody>
          <a:bodyPr>
            <a:noAutofit/>
          </a:bodyPr>
          <a:lstStyle/>
          <a:p>
            <a:r>
              <a:rPr lang="ru-RU" sz="2800" dirty="0"/>
              <a:t>Измерение </a:t>
            </a:r>
            <a:r>
              <a:rPr lang="ru-RU" sz="2800" dirty="0" err="1"/>
              <a:t>кросстоков</a:t>
            </a:r>
            <a:r>
              <a:rPr lang="ru-RU" sz="2800" dirty="0"/>
              <a:t>, </a:t>
            </a:r>
            <a:r>
              <a:rPr lang="ru-RU" sz="2800" dirty="0" err="1"/>
              <a:t>послеимпульсов</a:t>
            </a:r>
            <a:r>
              <a:rPr lang="ru-RU" sz="2800" dirty="0"/>
              <a:t> и </a:t>
            </a:r>
            <a:r>
              <a:rPr lang="ru-RU" sz="2800" dirty="0" err="1"/>
              <a:t>темновых</a:t>
            </a:r>
            <a:r>
              <a:rPr lang="ru-RU" sz="2800" dirty="0"/>
              <a:t> шумов </a:t>
            </a:r>
            <a:r>
              <a:rPr lang="ru-RU" sz="2800" dirty="0" err="1"/>
              <a:t>микропиксельных</a:t>
            </a:r>
            <a:r>
              <a:rPr lang="ru-RU" sz="2800" dirty="0"/>
              <a:t> лавинных </a:t>
            </a:r>
            <a:r>
              <a:rPr lang="ru-RU" sz="2800" dirty="0" smtClean="0"/>
              <a:t>фотодиодов</a:t>
            </a:r>
            <a:r>
              <a:rPr lang="en-US" sz="2800" dirty="0" smtClean="0"/>
              <a:t> (</a:t>
            </a:r>
            <a:r>
              <a:rPr lang="en-US" sz="2800" dirty="0" err="1" smtClean="0"/>
              <a:t>SiPM</a:t>
            </a:r>
            <a:r>
              <a:rPr lang="en-US" sz="2800" dirty="0" smtClean="0"/>
              <a:t>)</a:t>
            </a:r>
            <a:r>
              <a:rPr lang="ru-RU" sz="2800" dirty="0" smtClean="0"/>
              <a:t> </a:t>
            </a:r>
            <a:r>
              <a:rPr lang="ru-RU" sz="2800" dirty="0"/>
              <a:t>и теоретическое описание их вклада в энергетическое разрешение детектора.</a:t>
            </a:r>
            <a:r>
              <a:rPr lang="ru-RU" sz="2800" dirty="0"/>
              <a:t/>
            </a:r>
            <a:br>
              <a:rPr lang="ru-RU" sz="2800" dirty="0"/>
            </a:br>
            <a:endParaRPr lang="ru-RU" sz="28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81050" y="4828858"/>
            <a:ext cx="7414260" cy="505142"/>
          </a:xfrm>
        </p:spPr>
        <p:txBody>
          <a:bodyPr/>
          <a:lstStyle/>
          <a:p>
            <a:r>
              <a:rPr lang="ru-RU" dirty="0" smtClean="0"/>
              <a:t>Олейников Владислав Петрович, аспирант 2-го года</a:t>
            </a:r>
            <a:endParaRPr lang="ru-RU" dirty="0"/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781050" y="5514658"/>
            <a:ext cx="7414260" cy="50514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Научный руководитель – </a:t>
            </a:r>
            <a:r>
              <a:rPr lang="ru-RU" dirty="0" err="1" smtClean="0"/>
              <a:t>Поросев</a:t>
            </a:r>
            <a:r>
              <a:rPr lang="ru-RU" dirty="0" smtClean="0"/>
              <a:t> Вячеслав Викторович</a:t>
            </a:r>
            <a:br>
              <a:rPr lang="ru-RU" dirty="0" smtClean="0"/>
            </a:br>
            <a:r>
              <a:rPr lang="ru-RU" dirty="0" smtClean="0"/>
              <a:t>к.ф.-м.н., </a:t>
            </a:r>
            <a:r>
              <a:rPr lang="ru-RU" dirty="0" err="1" smtClean="0"/>
              <a:t>с.н.с</a:t>
            </a:r>
            <a:r>
              <a:rPr lang="ru-RU" dirty="0" smtClean="0"/>
              <a:t>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301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Схема </a:t>
            </a:r>
            <a:r>
              <a:rPr lang="en-US" dirty="0" smtClean="0"/>
              <a:t>offline </a:t>
            </a:r>
            <a:r>
              <a:rPr lang="ru-RU" dirty="0" smtClean="0"/>
              <a:t>анализа</a:t>
            </a:r>
            <a:endParaRPr lang="ru-RU" dirty="0"/>
          </a:p>
        </p:txBody>
      </p:sp>
      <p:cxnSp>
        <p:nvCxnSpPr>
          <p:cNvPr id="5" name="Прямая со стрелкой 4"/>
          <p:cNvCxnSpPr/>
          <p:nvPr/>
        </p:nvCxnSpPr>
        <p:spPr>
          <a:xfrm flipV="1">
            <a:off x="628650" y="2895600"/>
            <a:ext cx="6431280" cy="762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77807" y="30556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0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176408" y="3055620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4565660" y="3055620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 + </a:t>
            </a:r>
            <a:r>
              <a:rPr lang="en-US" dirty="0" err="1" smtClean="0"/>
              <a:t>dt</a:t>
            </a:r>
            <a:endParaRPr lang="ru-RU" dirty="0"/>
          </a:p>
        </p:txBody>
      </p:sp>
      <p:cxnSp>
        <p:nvCxnSpPr>
          <p:cNvPr id="10" name="Прямая соединительная линия 9"/>
          <p:cNvCxnSpPr>
            <a:endCxn id="6" idx="0"/>
          </p:cNvCxnSpPr>
          <p:nvPr/>
        </p:nvCxnSpPr>
        <p:spPr>
          <a:xfrm>
            <a:off x="628650" y="2781300"/>
            <a:ext cx="0" cy="2743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4310375" y="2781300"/>
            <a:ext cx="0" cy="2743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4667250" y="2781300"/>
            <a:ext cx="0" cy="2743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785649"/>
            <a:ext cx="2374594" cy="477202"/>
          </a:xfrm>
          <a:prstGeom prst="rect">
            <a:avLst/>
          </a:prstGeom>
        </p:spPr>
      </p:pic>
      <p:sp>
        <p:nvSpPr>
          <p:cNvPr id="14" name="Левая фигурная скобка 13"/>
          <p:cNvSpPr/>
          <p:nvPr/>
        </p:nvSpPr>
        <p:spPr>
          <a:xfrm rot="16200000">
            <a:off x="2293514" y="1721988"/>
            <a:ext cx="351998" cy="3681725"/>
          </a:xfrm>
          <a:prstGeom prst="leftBrace">
            <a:avLst>
              <a:gd name="adj1" fmla="val 8333"/>
              <a:gd name="adj2" fmla="val 48758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1737360" y="3891250"/>
            <a:ext cx="163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Нет импульсов</a:t>
            </a:r>
            <a:endParaRPr lang="ru-RU" dirty="0"/>
          </a:p>
        </p:txBody>
      </p:sp>
      <p:sp>
        <p:nvSpPr>
          <p:cNvPr id="16" name="Левая фигурная скобка 15"/>
          <p:cNvSpPr/>
          <p:nvPr/>
        </p:nvSpPr>
        <p:spPr>
          <a:xfrm rot="16200000">
            <a:off x="4361242" y="3359499"/>
            <a:ext cx="282465" cy="360036"/>
          </a:xfrm>
          <a:prstGeom prst="leftBrace">
            <a:avLst>
              <a:gd name="adj1" fmla="val 8333"/>
              <a:gd name="adj2" fmla="val 50874"/>
            </a:avLst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3711199" y="3891250"/>
            <a:ext cx="1582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Один импульс</a:t>
            </a:r>
            <a:endParaRPr lang="ru-RU" dirty="0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139" y="5465249"/>
            <a:ext cx="3985301" cy="55732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209918" y="4943517"/>
            <a:ext cx="3551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Один процесс – </a:t>
            </a:r>
            <a:r>
              <a:rPr lang="ru-RU" dirty="0" err="1" smtClean="0"/>
              <a:t>темновой</a:t>
            </a:r>
            <a:r>
              <a:rPr lang="ru-RU" dirty="0" smtClean="0"/>
              <a:t> шум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643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Схема </a:t>
            </a:r>
            <a:r>
              <a:rPr lang="en-US" dirty="0" smtClean="0"/>
              <a:t>offline </a:t>
            </a:r>
            <a:r>
              <a:rPr lang="ru-RU" dirty="0" smtClean="0"/>
              <a:t>анализа</a:t>
            </a:r>
            <a:endParaRPr lang="ru-RU" dirty="0"/>
          </a:p>
        </p:txBody>
      </p:sp>
      <p:cxnSp>
        <p:nvCxnSpPr>
          <p:cNvPr id="5" name="Прямая со стрелкой 4"/>
          <p:cNvCxnSpPr/>
          <p:nvPr/>
        </p:nvCxnSpPr>
        <p:spPr>
          <a:xfrm flipV="1">
            <a:off x="628650" y="2895600"/>
            <a:ext cx="6431280" cy="762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77807" y="30556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0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176408" y="3055620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4565660" y="3055620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 + </a:t>
            </a:r>
            <a:r>
              <a:rPr lang="en-US" dirty="0" err="1" smtClean="0"/>
              <a:t>dt</a:t>
            </a:r>
            <a:endParaRPr lang="ru-RU" dirty="0"/>
          </a:p>
        </p:txBody>
      </p:sp>
      <p:cxnSp>
        <p:nvCxnSpPr>
          <p:cNvPr id="10" name="Прямая соединительная линия 9"/>
          <p:cNvCxnSpPr>
            <a:endCxn id="6" idx="0"/>
          </p:cNvCxnSpPr>
          <p:nvPr/>
        </p:nvCxnSpPr>
        <p:spPr>
          <a:xfrm>
            <a:off x="628650" y="2781300"/>
            <a:ext cx="0" cy="2743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4310375" y="2781300"/>
            <a:ext cx="0" cy="2743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4667250" y="2781300"/>
            <a:ext cx="0" cy="2743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785649"/>
            <a:ext cx="2374594" cy="477202"/>
          </a:xfrm>
          <a:prstGeom prst="rect">
            <a:avLst/>
          </a:prstGeom>
        </p:spPr>
      </p:pic>
      <p:sp>
        <p:nvSpPr>
          <p:cNvPr id="14" name="Левая фигурная скобка 13"/>
          <p:cNvSpPr/>
          <p:nvPr/>
        </p:nvSpPr>
        <p:spPr>
          <a:xfrm rot="16200000">
            <a:off x="2293514" y="1721988"/>
            <a:ext cx="351998" cy="3681725"/>
          </a:xfrm>
          <a:prstGeom prst="leftBrace">
            <a:avLst>
              <a:gd name="adj1" fmla="val 8333"/>
              <a:gd name="adj2" fmla="val 48758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1737360" y="3891250"/>
            <a:ext cx="163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Нет импульсов</a:t>
            </a:r>
            <a:endParaRPr lang="ru-RU" dirty="0"/>
          </a:p>
        </p:txBody>
      </p:sp>
      <p:sp>
        <p:nvSpPr>
          <p:cNvPr id="16" name="Левая фигурная скобка 15"/>
          <p:cNvSpPr/>
          <p:nvPr/>
        </p:nvSpPr>
        <p:spPr>
          <a:xfrm rot="16200000">
            <a:off x="4361242" y="3359499"/>
            <a:ext cx="282465" cy="360036"/>
          </a:xfrm>
          <a:prstGeom prst="leftBrace">
            <a:avLst>
              <a:gd name="adj1" fmla="val 8333"/>
              <a:gd name="adj2" fmla="val 50874"/>
            </a:avLst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3711199" y="3891250"/>
            <a:ext cx="1582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Один импульс</a:t>
            </a:r>
            <a:endParaRPr lang="ru-RU" dirty="0"/>
          </a:p>
        </p:txBody>
      </p:sp>
      <p:sp>
        <p:nvSpPr>
          <p:cNvPr id="19" name="TextBox 18"/>
          <p:cNvSpPr txBox="1"/>
          <p:nvPr/>
        </p:nvSpPr>
        <p:spPr>
          <a:xfrm>
            <a:off x="1211580" y="4943517"/>
            <a:ext cx="655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Два процесса – </a:t>
            </a:r>
            <a:r>
              <a:rPr lang="ru-RU" dirty="0" err="1" smtClean="0"/>
              <a:t>темновой</a:t>
            </a:r>
            <a:r>
              <a:rPr lang="ru-RU" dirty="0" smtClean="0"/>
              <a:t> шум и </a:t>
            </a:r>
            <a:r>
              <a:rPr lang="ru-RU" dirty="0" err="1" smtClean="0"/>
              <a:t>послеимпульсы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684" y="5453906"/>
            <a:ext cx="6411132" cy="42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8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Схема </a:t>
            </a:r>
            <a:r>
              <a:rPr lang="en-US" dirty="0" smtClean="0"/>
              <a:t>offline </a:t>
            </a:r>
            <a:r>
              <a:rPr lang="ru-RU" dirty="0" smtClean="0"/>
              <a:t>анализа</a:t>
            </a:r>
            <a:endParaRPr lang="ru-RU" dirty="0"/>
          </a:p>
        </p:txBody>
      </p:sp>
      <p:cxnSp>
        <p:nvCxnSpPr>
          <p:cNvPr id="5" name="Прямая со стрелкой 4"/>
          <p:cNvCxnSpPr/>
          <p:nvPr/>
        </p:nvCxnSpPr>
        <p:spPr>
          <a:xfrm flipV="1">
            <a:off x="628650" y="2895600"/>
            <a:ext cx="6431280" cy="762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77807" y="30556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0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176408" y="3055620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4565660" y="3055620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 + </a:t>
            </a:r>
            <a:r>
              <a:rPr lang="en-US" dirty="0" err="1" smtClean="0"/>
              <a:t>dt</a:t>
            </a:r>
            <a:endParaRPr lang="ru-RU" dirty="0"/>
          </a:p>
        </p:txBody>
      </p:sp>
      <p:cxnSp>
        <p:nvCxnSpPr>
          <p:cNvPr id="10" name="Прямая соединительная линия 9"/>
          <p:cNvCxnSpPr>
            <a:endCxn id="6" idx="0"/>
          </p:cNvCxnSpPr>
          <p:nvPr/>
        </p:nvCxnSpPr>
        <p:spPr>
          <a:xfrm>
            <a:off x="628650" y="2781300"/>
            <a:ext cx="0" cy="2743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4310375" y="2781300"/>
            <a:ext cx="0" cy="2743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4667250" y="2781300"/>
            <a:ext cx="0" cy="2743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785649"/>
            <a:ext cx="2374594" cy="477202"/>
          </a:xfrm>
          <a:prstGeom prst="rect">
            <a:avLst/>
          </a:prstGeom>
        </p:spPr>
      </p:pic>
      <p:sp>
        <p:nvSpPr>
          <p:cNvPr id="14" name="Левая фигурная скобка 13"/>
          <p:cNvSpPr/>
          <p:nvPr/>
        </p:nvSpPr>
        <p:spPr>
          <a:xfrm rot="16200000">
            <a:off x="2293514" y="1721988"/>
            <a:ext cx="351998" cy="3681725"/>
          </a:xfrm>
          <a:prstGeom prst="leftBrace">
            <a:avLst>
              <a:gd name="adj1" fmla="val 8333"/>
              <a:gd name="adj2" fmla="val 48758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1737360" y="3891250"/>
            <a:ext cx="163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Нет импульсов</a:t>
            </a:r>
            <a:endParaRPr lang="ru-RU" dirty="0"/>
          </a:p>
        </p:txBody>
      </p:sp>
      <p:sp>
        <p:nvSpPr>
          <p:cNvPr id="16" name="Левая фигурная скобка 15"/>
          <p:cNvSpPr/>
          <p:nvPr/>
        </p:nvSpPr>
        <p:spPr>
          <a:xfrm rot="16200000">
            <a:off x="4361242" y="3359499"/>
            <a:ext cx="282465" cy="360036"/>
          </a:xfrm>
          <a:prstGeom prst="leftBrace">
            <a:avLst>
              <a:gd name="adj1" fmla="val 8333"/>
              <a:gd name="adj2" fmla="val 50874"/>
            </a:avLst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3711199" y="3891250"/>
            <a:ext cx="1582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Один импульс</a:t>
            </a:r>
            <a:endParaRPr lang="ru-RU" dirty="0"/>
          </a:p>
        </p:txBody>
      </p:sp>
      <p:sp>
        <p:nvSpPr>
          <p:cNvPr id="19" name="TextBox 18"/>
          <p:cNvSpPr txBox="1"/>
          <p:nvPr/>
        </p:nvSpPr>
        <p:spPr>
          <a:xfrm>
            <a:off x="864870" y="4513382"/>
            <a:ext cx="760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Три процесса – </a:t>
            </a:r>
            <a:r>
              <a:rPr lang="ru-RU" dirty="0" err="1" smtClean="0"/>
              <a:t>темновой</a:t>
            </a:r>
            <a:r>
              <a:rPr lang="ru-RU" dirty="0" smtClean="0"/>
              <a:t> шум, </a:t>
            </a:r>
            <a:r>
              <a:rPr lang="ru-RU" dirty="0" err="1" smtClean="0"/>
              <a:t>послеимпульсы</a:t>
            </a:r>
            <a:r>
              <a:rPr lang="ru-RU" dirty="0" smtClean="0"/>
              <a:t> (быстрые и медленные)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623" y="4886723"/>
            <a:ext cx="5219666" cy="178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0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Схема установки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78" y="1623060"/>
            <a:ext cx="7788924" cy="336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4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177" y="2724579"/>
            <a:ext cx="3934145" cy="370734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Напряжение пробоя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830679"/>
            <a:ext cx="4450186" cy="5804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52900" y="3154680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Hamamatsu</a:t>
            </a:r>
            <a:endParaRPr lang="ru-RU" dirty="0" smtClean="0"/>
          </a:p>
          <a:p>
            <a:r>
              <a:rPr lang="en-US" dirty="0" smtClean="0"/>
              <a:t> S10362-33-025C</a:t>
            </a:r>
            <a:endParaRPr lang="ru-RU" dirty="0" smtClean="0"/>
          </a:p>
          <a:p>
            <a:endParaRPr lang="ru-RU" dirty="0"/>
          </a:p>
          <a:p>
            <a:r>
              <a:rPr lang="en-US" dirty="0" smtClean="0"/>
              <a:t>71</a:t>
            </a:r>
            <a:r>
              <a:rPr lang="ru-RU" dirty="0" smtClean="0"/>
              <a:t>В и </a:t>
            </a:r>
            <a:r>
              <a:rPr lang="en-US" dirty="0" smtClean="0"/>
              <a:t>270K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683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Напряжение пробоя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14766"/>
            <a:ext cx="5011448" cy="69549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359" y="2853046"/>
            <a:ext cx="3718561" cy="37655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90552" y="5669280"/>
            <a:ext cx="2909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Hamamatsu S10362-33-025C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753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Форма сигнала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774" y="2407920"/>
            <a:ext cx="4326452" cy="419709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79" y="1607819"/>
            <a:ext cx="6652421" cy="69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46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Разбиение на части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446"/>
            <a:ext cx="4387850" cy="8984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012156"/>
            <a:ext cx="3319234" cy="335946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220" y="3009871"/>
            <a:ext cx="3497580" cy="336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4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Однокомпонентная аппроксимация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965" y="1447799"/>
            <a:ext cx="5513174" cy="531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76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Однокомпонентная аппроксимация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965" y="1447799"/>
            <a:ext cx="5513174" cy="5313421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3665220" y="4617720"/>
            <a:ext cx="2171700" cy="147066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 стрелкой 6"/>
          <p:cNvCxnSpPr/>
          <p:nvPr/>
        </p:nvCxnSpPr>
        <p:spPr>
          <a:xfrm flipH="1">
            <a:off x="5920740" y="4815840"/>
            <a:ext cx="441960" cy="34290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335991" y="4510395"/>
            <a:ext cx="1046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кроссток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250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95607"/>
            <a:ext cx="7886700" cy="902074"/>
          </a:xfrm>
        </p:spPr>
        <p:txBody>
          <a:bodyPr/>
          <a:lstStyle/>
          <a:p>
            <a:r>
              <a:rPr lang="ru-RU" dirty="0" smtClean="0"/>
              <a:t>Устройство </a:t>
            </a:r>
            <a:r>
              <a:rPr lang="en-US" dirty="0" err="1"/>
              <a:t>SiPM</a:t>
            </a:r>
            <a:endParaRPr lang="ru-RU" dirty="0"/>
          </a:p>
        </p:txBody>
      </p:sp>
      <p:pic>
        <p:nvPicPr>
          <p:cNvPr id="1026" name="Picture 2" descr="http://www.ketek.net/ketek/ketek-c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600" y="1882140"/>
            <a:ext cx="4721034" cy="425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66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Однокомпонентная аппроксимация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965" y="1447799"/>
            <a:ext cx="5513174" cy="5313421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3665220" y="4617720"/>
            <a:ext cx="2171700" cy="147066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 стрелкой 6"/>
          <p:cNvCxnSpPr/>
          <p:nvPr/>
        </p:nvCxnSpPr>
        <p:spPr>
          <a:xfrm flipH="1">
            <a:off x="5920740" y="4815840"/>
            <a:ext cx="441960" cy="34290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335991" y="4510395"/>
            <a:ext cx="1046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кроссток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491740" y="1508760"/>
            <a:ext cx="4625340" cy="3108960"/>
          </a:xfrm>
          <a:prstGeom prst="rect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4307593" y="4022951"/>
            <a:ext cx="2785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послеимпульсы</a:t>
            </a:r>
            <a:r>
              <a:rPr lang="ru-RU" dirty="0" smtClean="0"/>
              <a:t> или шумы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751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Двухкомпонентная аппроксимация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717" y="1416857"/>
            <a:ext cx="5534565" cy="536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5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Двухкомпонентная аппроксимация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717" y="1416857"/>
            <a:ext cx="5534565" cy="5362085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2522220" y="1485900"/>
            <a:ext cx="4663440" cy="4678680"/>
          </a:xfrm>
          <a:prstGeom prst="rect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4185673" y="1485900"/>
            <a:ext cx="2785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послеимпульсы</a:t>
            </a:r>
            <a:r>
              <a:rPr lang="ru-RU" dirty="0" smtClean="0"/>
              <a:t> или шумы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301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Двухкомпонентная аппроксимация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717" y="1416857"/>
            <a:ext cx="5534565" cy="5362085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2522220" y="1485900"/>
            <a:ext cx="4663440" cy="4678680"/>
          </a:xfrm>
          <a:prstGeom prst="rect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4255418" y="4221480"/>
            <a:ext cx="1451962" cy="1943099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715612" y="5444489"/>
            <a:ext cx="1546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err="1"/>
              <a:t>п</a:t>
            </a:r>
            <a:r>
              <a:rPr lang="ru-RU" sz="1400" dirty="0" err="1" smtClean="0"/>
              <a:t>ослеимпульсы</a:t>
            </a:r>
            <a:r>
              <a:rPr lang="ru-RU" sz="1400" dirty="0" smtClean="0"/>
              <a:t> +</a:t>
            </a:r>
          </a:p>
          <a:p>
            <a:r>
              <a:rPr lang="ru-RU" sz="1400" dirty="0" err="1" smtClean="0"/>
              <a:t>кроссток</a:t>
            </a:r>
            <a:endParaRPr lang="ru-RU" sz="1400" dirty="0"/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5782639" y="5046495"/>
            <a:ext cx="557201" cy="397994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76772" y="5145555"/>
            <a:ext cx="1546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err="1" smtClean="0"/>
              <a:t>послеимпульсы</a:t>
            </a:r>
            <a:endParaRPr lang="ru-RU" sz="1400" dirty="0"/>
          </a:p>
        </p:txBody>
      </p:sp>
      <p:cxnSp>
        <p:nvCxnSpPr>
          <p:cNvPr id="19" name="Прямая со стрелкой 18"/>
          <p:cNvCxnSpPr/>
          <p:nvPr/>
        </p:nvCxnSpPr>
        <p:spPr>
          <a:xfrm flipV="1">
            <a:off x="1508621" y="5046495"/>
            <a:ext cx="1607043" cy="99061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185673" y="1485900"/>
            <a:ext cx="2785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послеимпульсы</a:t>
            </a:r>
            <a:r>
              <a:rPr lang="ru-RU" dirty="0" smtClean="0"/>
              <a:t> или шумы</a:t>
            </a:r>
            <a:endParaRPr lang="ru-RU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3150214" y="4221480"/>
            <a:ext cx="1070654" cy="1943099"/>
          </a:xfrm>
          <a:prstGeom prst="rect">
            <a:avLst/>
          </a:prstGeom>
          <a:noFill/>
          <a:ln w="539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115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Двухкомпонентная аппроксимация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08760"/>
            <a:ext cx="5346373" cy="524256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023" y="1953617"/>
            <a:ext cx="2932757" cy="284136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6679401" y="3450664"/>
            <a:ext cx="582459" cy="100703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 стрелкой 6"/>
          <p:cNvCxnSpPr/>
          <p:nvPr/>
        </p:nvCxnSpPr>
        <p:spPr>
          <a:xfrm flipH="1" flipV="1">
            <a:off x="5913120" y="3954181"/>
            <a:ext cx="692693" cy="198997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73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Двухкомпонентная аппроксимация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023" y="1953617"/>
            <a:ext cx="2932757" cy="284136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7235661" y="3450664"/>
            <a:ext cx="430059" cy="100703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 стрелкой 6"/>
          <p:cNvCxnSpPr/>
          <p:nvPr/>
        </p:nvCxnSpPr>
        <p:spPr>
          <a:xfrm flipH="1" flipV="1">
            <a:off x="5913120" y="3954181"/>
            <a:ext cx="692693" cy="198997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28" y="1507646"/>
            <a:ext cx="5231748" cy="509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98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Спектр временных интервалов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650" y="1463748"/>
            <a:ext cx="5219700" cy="508299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798227"/>
            <a:ext cx="2457450" cy="236841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4200353"/>
            <a:ext cx="2457450" cy="238086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985013" y="3223260"/>
            <a:ext cx="516127" cy="64770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1243077" y="5448300"/>
            <a:ext cx="456184" cy="86106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669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Темновой</a:t>
            </a:r>
            <a:r>
              <a:rPr lang="ru-RU" dirty="0" smtClean="0"/>
              <a:t> шум 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" y="2441829"/>
            <a:ext cx="3712916" cy="360464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" y="1796039"/>
            <a:ext cx="3448939" cy="477039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033551" y="6215221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Hamamatsu</a:t>
            </a:r>
            <a:r>
              <a:rPr lang="ru-RU" dirty="0"/>
              <a:t> S10362-11-100C</a:t>
            </a:r>
          </a:p>
        </p:txBody>
      </p:sp>
    </p:spTree>
    <p:extLst>
      <p:ext uri="{BB962C8B-B14F-4D97-AF65-F5344CB8AC3E}">
        <p14:creationId xmlns:p14="http://schemas.microsoft.com/office/powerpoint/2010/main" val="396873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Темновой</a:t>
            </a:r>
            <a:r>
              <a:rPr lang="ru-RU" dirty="0" smtClean="0"/>
              <a:t> шум 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" y="2441829"/>
            <a:ext cx="3712916" cy="360464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336" y="2433268"/>
            <a:ext cx="3617524" cy="361320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" y="1796039"/>
            <a:ext cx="3448939" cy="47703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1099" y="1907377"/>
            <a:ext cx="2611755" cy="254362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033551" y="6215221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Hamamatsu</a:t>
            </a:r>
            <a:r>
              <a:rPr lang="ru-RU" dirty="0"/>
              <a:t> S10362-11-100C</a:t>
            </a:r>
          </a:p>
        </p:txBody>
      </p:sp>
    </p:spTree>
    <p:extLst>
      <p:ext uri="{BB962C8B-B14F-4D97-AF65-F5344CB8AC3E}">
        <p14:creationId xmlns:p14="http://schemas.microsoft.com/office/powerpoint/2010/main" val="410938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Темновой</a:t>
            </a:r>
            <a:r>
              <a:rPr lang="ru-RU" dirty="0" smtClean="0"/>
              <a:t> шум 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999" y="1634393"/>
            <a:ext cx="2611755" cy="254362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479071" y="6069418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Hamamatsu S13360-3050CS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52" y="2034558"/>
            <a:ext cx="3937248" cy="388905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057" y="2034558"/>
            <a:ext cx="3882293" cy="3901049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5699252" y="6069418"/>
            <a:ext cx="2271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KETEK PM1125NS-SB0</a:t>
            </a:r>
          </a:p>
        </p:txBody>
      </p:sp>
    </p:spTree>
    <p:extLst>
      <p:ext uri="{BB962C8B-B14F-4D97-AF65-F5344CB8AC3E}">
        <p14:creationId xmlns:p14="http://schemas.microsoft.com/office/powerpoint/2010/main" val="187621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95607"/>
            <a:ext cx="7886700" cy="902074"/>
          </a:xfrm>
        </p:spPr>
        <p:txBody>
          <a:bodyPr/>
          <a:lstStyle/>
          <a:p>
            <a:r>
              <a:rPr lang="ru-RU" dirty="0" smtClean="0"/>
              <a:t>Устройство </a:t>
            </a:r>
            <a:r>
              <a:rPr lang="en-US" dirty="0" err="1"/>
              <a:t>SiPM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540" y="2065020"/>
            <a:ext cx="5985769" cy="360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09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Кросстоки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343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Модель 4-х ближайших соседей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713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Послеимпульсы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584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95607"/>
            <a:ext cx="7886700" cy="902074"/>
          </a:xfrm>
        </p:spPr>
        <p:txBody>
          <a:bodyPr/>
          <a:lstStyle/>
          <a:p>
            <a:r>
              <a:rPr lang="ru-RU" dirty="0" smtClean="0"/>
              <a:t>Устройство </a:t>
            </a:r>
            <a:r>
              <a:rPr lang="en-US" dirty="0" err="1"/>
              <a:t>SiPM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075" y="1990725"/>
            <a:ext cx="41338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50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Области применения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" y="2699046"/>
            <a:ext cx="3703320" cy="39764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3201966"/>
            <a:ext cx="2672763" cy="25841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32760" y="1973717"/>
            <a:ext cx="4198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Криогенный лавинный детектор (ИЯФ)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209" y="3149578"/>
            <a:ext cx="2395944" cy="263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60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Области применения</a:t>
            </a:r>
          </a:p>
        </p:txBody>
      </p:sp>
      <p:pic>
        <p:nvPicPr>
          <p:cNvPr id="3" name="Picture 20" descr="chestMre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30" y="2308248"/>
            <a:ext cx="3341370" cy="415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28650" y="1858328"/>
            <a:ext cx="3912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Малодозная</a:t>
            </a:r>
            <a:r>
              <a:rPr lang="ru-RU" dirty="0" smtClean="0"/>
              <a:t> рентгеновская установка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232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Отличие от ФЭУ</a:t>
            </a:r>
            <a:endParaRPr lang="ru-RU" dirty="0"/>
          </a:p>
        </p:txBody>
      </p:sp>
      <p:pic>
        <p:nvPicPr>
          <p:cNvPr id="2050" name="Picture 2" descr="https://inspirehep.net/record/1393227/files/pmts-fot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188360"/>
            <a:ext cx="3543947" cy="265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www.ketek.net/ketek/ketek-c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832" y="2110740"/>
            <a:ext cx="3180518" cy="286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739640" y="3268981"/>
            <a:ext cx="754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VS</a:t>
            </a:r>
            <a:endParaRPr lang="ru-RU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3393221" y="4974305"/>
            <a:ext cx="34472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Основные: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dirty="0" smtClean="0"/>
              <a:t>Координатное разрешение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dirty="0" smtClean="0"/>
              <a:t>Счетный режим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dirty="0" smtClean="0"/>
              <a:t>Зависимость от температуры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dirty="0" err="1" smtClean="0"/>
              <a:t>Кросстоки</a:t>
            </a:r>
            <a:r>
              <a:rPr lang="ru-RU" dirty="0" smtClean="0"/>
              <a:t> и </a:t>
            </a:r>
            <a:r>
              <a:rPr lang="ru-RU" dirty="0" err="1" smtClean="0"/>
              <a:t>послеимпульсы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377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Проблема измерения </a:t>
            </a:r>
            <a:r>
              <a:rPr lang="ru-RU" dirty="0" err="1" smtClean="0"/>
              <a:t>кросстока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89" y="2636519"/>
            <a:ext cx="4137660" cy="29775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38728" y="2036329"/>
            <a:ext cx="193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Метод лестницы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547" y="5844908"/>
            <a:ext cx="3748153" cy="44463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0" y="2636519"/>
            <a:ext cx="3962400" cy="29032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18760" y="2036329"/>
            <a:ext cx="2849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Интегрирование сигнала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053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Схема </a:t>
            </a:r>
            <a:r>
              <a:rPr lang="en-US" dirty="0" smtClean="0"/>
              <a:t>offline </a:t>
            </a:r>
            <a:r>
              <a:rPr lang="ru-RU" dirty="0" smtClean="0"/>
              <a:t>анализа</a:t>
            </a:r>
            <a:endParaRPr lang="ru-RU" dirty="0"/>
          </a:p>
        </p:txBody>
      </p:sp>
      <p:cxnSp>
        <p:nvCxnSpPr>
          <p:cNvPr id="5" name="Прямая со стрелкой 4"/>
          <p:cNvCxnSpPr/>
          <p:nvPr/>
        </p:nvCxnSpPr>
        <p:spPr>
          <a:xfrm flipV="1">
            <a:off x="628650" y="2895600"/>
            <a:ext cx="6431280" cy="762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77807" y="30556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0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176408" y="3055620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4565660" y="3055620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 + </a:t>
            </a:r>
            <a:r>
              <a:rPr lang="en-US" dirty="0" err="1" smtClean="0"/>
              <a:t>dt</a:t>
            </a:r>
            <a:endParaRPr lang="ru-RU" dirty="0"/>
          </a:p>
        </p:txBody>
      </p:sp>
      <p:cxnSp>
        <p:nvCxnSpPr>
          <p:cNvPr id="10" name="Прямая соединительная линия 9"/>
          <p:cNvCxnSpPr>
            <a:endCxn id="6" idx="0"/>
          </p:cNvCxnSpPr>
          <p:nvPr/>
        </p:nvCxnSpPr>
        <p:spPr>
          <a:xfrm>
            <a:off x="628650" y="2781300"/>
            <a:ext cx="0" cy="2743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4310375" y="2781300"/>
            <a:ext cx="0" cy="2743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4667250" y="2781300"/>
            <a:ext cx="0" cy="2743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785649"/>
            <a:ext cx="2374594" cy="477202"/>
          </a:xfrm>
          <a:prstGeom prst="rect">
            <a:avLst/>
          </a:prstGeom>
        </p:spPr>
      </p:pic>
      <p:sp>
        <p:nvSpPr>
          <p:cNvPr id="14" name="Левая фигурная скобка 13"/>
          <p:cNvSpPr/>
          <p:nvPr/>
        </p:nvSpPr>
        <p:spPr>
          <a:xfrm rot="16200000">
            <a:off x="2293514" y="1721988"/>
            <a:ext cx="351998" cy="3681725"/>
          </a:xfrm>
          <a:prstGeom prst="leftBrace">
            <a:avLst>
              <a:gd name="adj1" fmla="val 8333"/>
              <a:gd name="adj2" fmla="val 48758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1737360" y="3891250"/>
            <a:ext cx="163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Нет импульсов</a:t>
            </a:r>
            <a:endParaRPr lang="ru-RU" dirty="0"/>
          </a:p>
        </p:txBody>
      </p:sp>
      <p:sp>
        <p:nvSpPr>
          <p:cNvPr id="16" name="Левая фигурная скобка 15"/>
          <p:cNvSpPr/>
          <p:nvPr/>
        </p:nvSpPr>
        <p:spPr>
          <a:xfrm rot="16200000">
            <a:off x="4361242" y="3359499"/>
            <a:ext cx="282465" cy="360036"/>
          </a:xfrm>
          <a:prstGeom prst="leftBrace">
            <a:avLst>
              <a:gd name="adj1" fmla="val 8333"/>
              <a:gd name="adj2" fmla="val 50874"/>
            </a:avLst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3711199" y="3891250"/>
            <a:ext cx="1582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Один импульс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886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391</TotalTime>
  <Words>224</Words>
  <Application>Microsoft Office PowerPoint</Application>
  <PresentationFormat>Экран (4:3)</PresentationFormat>
  <Paragraphs>84</Paragraphs>
  <Slides>32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Courier New</vt:lpstr>
      <vt:lpstr>Тема Office</vt:lpstr>
      <vt:lpstr>1_Тема Office</vt:lpstr>
      <vt:lpstr>Измерение кросстоков, послеимпульсов и темновых шумов микропиксельных лавинных фотодиодов (SiPM) и теоретическое описание их вклада в энергетическое разрешение детектора. </vt:lpstr>
      <vt:lpstr>Устройство SiPM</vt:lpstr>
      <vt:lpstr>Устройство SiPM</vt:lpstr>
      <vt:lpstr>Устройство SiPM</vt:lpstr>
      <vt:lpstr>Области применения</vt:lpstr>
      <vt:lpstr>Области применения</vt:lpstr>
      <vt:lpstr>Отличие от ФЭУ</vt:lpstr>
      <vt:lpstr>Проблема измерения кросстока</vt:lpstr>
      <vt:lpstr>Схема offline анализа</vt:lpstr>
      <vt:lpstr>Схема offline анализа</vt:lpstr>
      <vt:lpstr>Схема offline анализа</vt:lpstr>
      <vt:lpstr>Схема offline анализа</vt:lpstr>
      <vt:lpstr>Схема установки</vt:lpstr>
      <vt:lpstr>Напряжение пробоя</vt:lpstr>
      <vt:lpstr>Напряжение пробоя</vt:lpstr>
      <vt:lpstr>Форма сигнала</vt:lpstr>
      <vt:lpstr>Разбиение на части</vt:lpstr>
      <vt:lpstr>Однокомпонентная аппроксимация</vt:lpstr>
      <vt:lpstr>Однокомпонентная аппроксимация</vt:lpstr>
      <vt:lpstr>Однокомпонентная аппроксимация</vt:lpstr>
      <vt:lpstr>Двухкомпонентная аппроксимация</vt:lpstr>
      <vt:lpstr>Двухкомпонентная аппроксимация</vt:lpstr>
      <vt:lpstr>Двухкомпонентная аппроксимация</vt:lpstr>
      <vt:lpstr>Двухкомпонентная аппроксимация</vt:lpstr>
      <vt:lpstr>Двухкомпонентная аппроксимация</vt:lpstr>
      <vt:lpstr>Спектр временных интервалов</vt:lpstr>
      <vt:lpstr>Темновой шум </vt:lpstr>
      <vt:lpstr>Темновой шум </vt:lpstr>
      <vt:lpstr>Темновой шум </vt:lpstr>
      <vt:lpstr>Кросстоки</vt:lpstr>
      <vt:lpstr>Модель 4-х ближайших соседей</vt:lpstr>
      <vt:lpstr>Послеимпульсы</vt:lpstr>
    </vt:vector>
  </TitlesOfParts>
  <Company>BINP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BINP User</dc:creator>
  <cp:lastModifiedBy>BINP User</cp:lastModifiedBy>
  <cp:revision>208</cp:revision>
  <dcterms:created xsi:type="dcterms:W3CDTF">2016-04-29T05:05:35Z</dcterms:created>
  <dcterms:modified xsi:type="dcterms:W3CDTF">2016-05-06T15:04:08Z</dcterms:modified>
</cp:coreProperties>
</file>